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113692791" r:id="rId2"/>
    <p:sldId id="2113692912" r:id="rId3"/>
    <p:sldId id="2113692928" r:id="rId4"/>
    <p:sldId id="2113692927" r:id="rId5"/>
    <p:sldId id="2113692931" r:id="rId6"/>
    <p:sldId id="2113692943" r:id="rId7"/>
    <p:sldId id="2113692916" r:id="rId8"/>
    <p:sldId id="2113692920" r:id="rId9"/>
    <p:sldId id="2113692948" r:id="rId10"/>
    <p:sldId id="2113692919" r:id="rId11"/>
    <p:sldId id="2113692936" r:id="rId12"/>
    <p:sldId id="2113692937" r:id="rId13"/>
    <p:sldId id="2113692933" r:id="rId14"/>
    <p:sldId id="2113692944" r:id="rId15"/>
    <p:sldId id="2113692938" r:id="rId16"/>
    <p:sldId id="2113692923" r:id="rId17"/>
    <p:sldId id="2113692924" r:id="rId18"/>
    <p:sldId id="2113692934" r:id="rId19"/>
    <p:sldId id="2113692945" r:id="rId20"/>
    <p:sldId id="2113692946" r:id="rId21"/>
    <p:sldId id="2113692947" r:id="rId22"/>
    <p:sldId id="2113692918" r:id="rId23"/>
    <p:sldId id="2113692951" r:id="rId24"/>
    <p:sldId id="2113692953" r:id="rId25"/>
    <p:sldId id="2113692941" r:id="rId26"/>
    <p:sldId id="2113692958" r:id="rId27"/>
    <p:sldId id="2113692954" r:id="rId28"/>
    <p:sldId id="2113692942" r:id="rId29"/>
    <p:sldId id="2113692955" r:id="rId30"/>
    <p:sldId id="2113692952" r:id="rId31"/>
    <p:sldId id="2113692801" r:id="rId32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BB"/>
    <a:srgbClr val="49A200"/>
    <a:srgbClr val="298D02"/>
    <a:srgbClr val="48A400"/>
    <a:srgbClr val="2B9400"/>
    <a:srgbClr val="439404"/>
    <a:srgbClr val="4E9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Orta Stil 3 - 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Orta Stil 1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9092"/>
  </p:normalViewPr>
  <p:slideViewPr>
    <p:cSldViewPr snapToGrid="0" snapToObjects="1">
      <p:cViewPr varScale="1">
        <p:scale>
          <a:sx n="75" d="100"/>
          <a:sy n="75" d="100"/>
        </p:scale>
        <p:origin x="62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B0434-E658-AF4D-A212-703ED0D7BD98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C44FB-D268-AD4A-92F0-54B48EB19EF3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7132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5482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0795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546144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7848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41007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78545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67692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81218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19744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707751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19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4299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3133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35300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21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14474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22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92130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72174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52095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3383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97515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04173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68117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29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7252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3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729934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30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8278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8890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5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8583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6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4431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3537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8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75567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C44FB-D268-AD4A-92F0-54B48EB19EF3}" type="slidenum">
              <a:rPr lang="en-TR" smtClean="0"/>
              <a:t>9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77094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325F-6881-AE4A-88A4-89FE442E6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4F17F-2DA8-A842-B0AF-6038647CC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B7A31-660F-3E4A-A10F-6E9CF5567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90D78-6E17-8742-B30D-E09A2010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06FEB-B247-EF45-ACC3-19768A1E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94445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C3F8-5DF7-3D42-A9FF-A74E3F0B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F192F-2632-7A4E-A38C-31760742D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C2DB7-4A97-F04F-A1CA-BD57C01D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2753F-55B5-6040-98B7-A2E98C7E0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15CD4-146A-594A-9144-BE6A40C2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09146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C1B03-A028-F343-8349-7E9B57358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AFEF1-4128-8244-8E9E-28F77A7F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DE0D7-6BAE-5B45-9827-A4FD7A7DC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F4C15-BB2F-CE47-87A5-90722C81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6D65F-C8FF-AE46-8129-C0B5B0FB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66819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56546-E008-454C-B5C2-FAF330C5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BB616-65BD-1540-9672-E0F34CA3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38802-694E-BA4C-B79F-1F84BF04B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84F66-C1E2-4D45-AFB9-D9A3FD1D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4F620-B710-E64B-B221-DCFFE98D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132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4DB27-4B27-7D49-AC17-ABDF73C4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7A19B-1BA1-2C4A-8084-0C9B8D31B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99C60-8600-094A-888E-95417018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D0C26-734F-8B4F-8520-436C10E2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760D0-93E6-044A-A574-4299804A2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6985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B327-5155-234B-8A6B-8ECC44A46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0E910-486F-3747-9149-FD3B09BD6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6C9B8-D88F-9949-8F92-56F5239E0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7A9F5-F4C3-C948-9BAE-2B7C12C1F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6E927-1438-EF4B-B882-079D94A74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2A03D-C9E3-6E46-B6E3-8BB70191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9792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D9F45-C073-4F4D-9679-BF303C30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83148-5753-EB45-B434-1B4902964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ED5D9-39CB-184C-B12C-282613FFB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F46AB-5B97-3741-BA91-781128936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4DE48-2FAB-534A-A737-0D4C172F63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BCEA2-815F-6849-97E2-5611540D2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53F40-66FF-C24B-9AD3-BAAD9523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A8A7B-4020-A845-BE52-AB6D6650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51926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218C-CCB8-F340-A515-B9912E5DF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3988D-1F18-8640-9A8D-840122F01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DCF95-FB49-A849-86AA-CA57BAFB6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CBD45-BE4B-E140-9B8F-50611A5E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380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F6513-33CD-864E-A101-FF30CF18D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9F885D-E910-C948-9D43-E628D1E9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86C74-53F3-234A-84CA-2D95EC613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9417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7D88-278D-CA43-933A-80DA4FC1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87D21-FB61-B44C-9EA3-18C369C7B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B3325-4871-A441-8957-375E5C0DC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08895-F989-2147-A711-82EE2E09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F1A71-CC96-A04F-86AE-EB52FEC7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A5AD20-7F8E-2148-9535-80B86F47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4158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3E1F-FFC6-4A44-9CE0-6C8B7A5E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1BF9F-4901-8947-9129-4F46C7763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E896-C96E-F448-A47B-200A1FC39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CFB29-C976-D949-B624-CA933E72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A2ABF-F4D6-4348-A497-56DB4765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F09BB-6F00-F04E-B8D8-6FA2EEFA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20021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F4DCFA-6723-A149-A8B3-CBE2D6E2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30F79-8E29-3A4D-A404-E325D10BC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6BB1E-B8FE-EA4A-9A4F-9F703230F7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12E0F-875B-804C-8C8B-F833B8FD5DAC}" type="datetimeFigureOut">
              <a:rPr lang="en-TR" smtClean="0"/>
              <a:t>12/10/2022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C61B-DBBC-514E-921B-7A4F4E292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3FEA4-3023-6C4C-B141-FE53229D8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4058-87A2-2A42-A580-CEE305822D66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687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09BF9754-AA11-DE41-BC9D-9E90AB9FB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9081" y="4644864"/>
            <a:ext cx="8873837" cy="1219200"/>
          </a:xfrm>
          <a:ln>
            <a:solidFill>
              <a:srgbClr val="FF0000"/>
            </a:solidFill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TR" sz="2800" b="1" dirty="0">
                <a:solidFill>
                  <a:srgbClr val="2323BB"/>
                </a:solidFill>
                <a:latin typeface="Comic Sans MS" panose="030F0902030302020204" pitchFamily="66" charset="0"/>
              </a:rPr>
              <a:t>Prof. Dr. Engin BOZKURT</a:t>
            </a:r>
          </a:p>
          <a:p>
            <a:pPr>
              <a:lnSpc>
                <a:spcPct val="100000"/>
              </a:lnSpc>
            </a:pPr>
            <a:r>
              <a:rPr lang="en-TR" dirty="0">
                <a:solidFill>
                  <a:srgbClr val="2323BB"/>
                </a:solidFill>
                <a:latin typeface="Comic Sans MS" panose="030F0902030302020204" pitchFamily="66" charset="0"/>
              </a:rPr>
              <a:t>Medicana International Ankara Hastanesi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8FD926CF-7CEB-E044-9808-544372F0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5684"/>
            <a:ext cx="12192000" cy="400110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tr-TR" sz="2000" dirty="0">
                <a:solidFill>
                  <a:schemeClr val="bg1"/>
                </a:solidFill>
              </a:rPr>
              <a:t>Azerbaycan Kardiyoloji Cemiyeti XI. Milli Kongresi, 9-11 Aralık 2022, Bakü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777AB0E-8615-7736-247B-27646026D5E9}"/>
              </a:ext>
            </a:extLst>
          </p:cNvPr>
          <p:cNvSpPr txBox="1">
            <a:spLocks/>
          </p:cNvSpPr>
          <p:nvPr/>
        </p:nvSpPr>
        <p:spPr>
          <a:xfrm>
            <a:off x="1659081" y="1603536"/>
            <a:ext cx="8873837" cy="25528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tr-TR" sz="4000" b="1" dirty="0" err="1">
                <a:solidFill>
                  <a:srgbClr val="2323BB"/>
                </a:solidFill>
                <a:latin typeface="Comic Sans MS" panose="030F0902030302020204" pitchFamily="66" charset="0"/>
              </a:rPr>
              <a:t>Dejeneratif</a:t>
            </a:r>
            <a:r>
              <a:rPr lang="tr-TR" sz="4000" b="1" dirty="0">
                <a:solidFill>
                  <a:srgbClr val="2323BB"/>
                </a:solidFill>
                <a:latin typeface="Comic Sans MS" panose="030F0902030302020204" pitchFamily="66" charset="0"/>
              </a:rPr>
              <a:t> Mitral </a:t>
            </a:r>
            <a:r>
              <a:rPr lang="tr-TR" sz="4000" b="1" dirty="0" err="1">
                <a:solidFill>
                  <a:srgbClr val="2323BB"/>
                </a:solidFill>
                <a:latin typeface="Comic Sans MS" panose="030F0902030302020204" pitchFamily="66" charset="0"/>
              </a:rPr>
              <a:t>Stenoza</a:t>
            </a:r>
            <a:r>
              <a:rPr lang="tr-TR" sz="4000" b="1" dirty="0">
                <a:solidFill>
                  <a:srgbClr val="2323BB"/>
                </a:solidFill>
                <a:latin typeface="Comic Sans MS" panose="030F0902030302020204" pitchFamily="66" charset="0"/>
              </a:rPr>
              <a:t> Yaklaşım </a:t>
            </a:r>
          </a:p>
        </p:txBody>
      </p:sp>
    </p:spTree>
    <p:extLst>
      <p:ext uri="{BB962C8B-B14F-4D97-AF65-F5344CB8AC3E}">
        <p14:creationId xmlns:p14="http://schemas.microsoft.com/office/powerpoint/2010/main" val="335133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694C449-75BB-0F60-60D5-11EEF594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bulguları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7" name="Resim 6" descr="tablo içeren bir resim&#10;&#10;Açıklama otomatik olarak oluşturuldu">
            <a:extLst>
              <a:ext uri="{FF2B5EF4-FFF2-40B4-BE49-F238E27FC236}">
                <a16:creationId xmlns:a16="http://schemas.microsoft.com/office/drawing/2014/main" id="{A6418ED9-C2D3-B881-65B3-74BF33584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840" y="994690"/>
            <a:ext cx="11122320" cy="51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694C449-75BB-0F60-60D5-11EEF594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bulguları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AB078E3F-373E-5C50-3F91-4BA16284C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1020177"/>
            <a:ext cx="11920436" cy="5368058"/>
          </a:xfrm>
          <a:prstGeom prst="rect">
            <a:avLst/>
          </a:prstGeom>
        </p:spPr>
      </p:pic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AF52432D-C342-B8BB-D85F-5332B153880A}"/>
              </a:ext>
            </a:extLst>
          </p:cNvPr>
          <p:cNvCxnSpPr>
            <a:cxnSpLocks/>
          </p:cNvCxnSpPr>
          <p:nvPr/>
        </p:nvCxnSpPr>
        <p:spPr>
          <a:xfrm>
            <a:off x="8223626" y="2149097"/>
            <a:ext cx="1617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7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694C449-75BB-0F60-60D5-11EEF594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bulguları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" name="Resim 9" descr="tablo içeren bir resim&#10;&#10;Açıklama otomatik olarak oluşturuldu">
            <a:extLst>
              <a:ext uri="{FF2B5EF4-FFF2-40B4-BE49-F238E27FC236}">
                <a16:creationId xmlns:a16="http://schemas.microsoft.com/office/drawing/2014/main" id="{BFE084BD-B889-E8B3-A15D-0C993C8EE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781" y="891208"/>
            <a:ext cx="9868438" cy="56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6440A6C0-6341-D122-3B39-B46E6D8C47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214" y="877759"/>
            <a:ext cx="9445572" cy="5652895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694C449-75BB-0F60-60D5-11EEF594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78491332-A702-1B47-2398-A6FACD090DAD}"/>
              </a:ext>
            </a:extLst>
          </p:cNvPr>
          <p:cNvCxnSpPr>
            <a:cxnSpLocks/>
          </p:cNvCxnSpPr>
          <p:nvPr/>
        </p:nvCxnSpPr>
        <p:spPr>
          <a:xfrm>
            <a:off x="1611823" y="3853911"/>
            <a:ext cx="1875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66D60761-0284-2DC4-C820-DB7EB42B749E}"/>
              </a:ext>
            </a:extLst>
          </p:cNvPr>
          <p:cNvCxnSpPr>
            <a:cxnSpLocks/>
          </p:cNvCxnSpPr>
          <p:nvPr/>
        </p:nvCxnSpPr>
        <p:spPr>
          <a:xfrm>
            <a:off x="1611823" y="2131016"/>
            <a:ext cx="1875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83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bulguları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1A59922-BE68-3198-3523-9C8E7B06B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901" y="925700"/>
            <a:ext cx="3998563" cy="3173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9E86EFB-C98D-45A5-83EF-A1F0E5ED4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142" y="909454"/>
            <a:ext cx="3998565" cy="3173686"/>
          </a:xfrm>
          <a:prstGeom prst="rect">
            <a:avLst/>
          </a:prstGeom>
        </p:spPr>
      </p:pic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17BC5228-001C-A4D4-97EF-A470A73C0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716" y="4130756"/>
            <a:ext cx="8619798" cy="233603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F96175AF-0A89-3C87-CE33-D74A3600F523}"/>
              </a:ext>
            </a:extLst>
          </p:cNvPr>
          <p:cNvSpPr txBox="1"/>
          <p:nvPr/>
        </p:nvSpPr>
        <p:spPr>
          <a:xfrm>
            <a:off x="10067008" y="4836192"/>
            <a:ext cx="2109494" cy="9646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000" b="1" dirty="0" err="1">
                <a:latin typeface="Comic Sans MS" panose="030F0902030302020204" pitchFamily="66" charset="0"/>
              </a:rPr>
              <a:t>Multiplanar</a:t>
            </a:r>
            <a:endParaRPr lang="tr-TR" sz="2000" b="1" dirty="0">
              <a:latin typeface="Comic Sans MS" panose="030F0902030302020204" pitchFamily="66" charset="0"/>
            </a:endParaRPr>
          </a:p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000" b="1" dirty="0" err="1">
                <a:latin typeface="Comic Sans MS" panose="030F0902030302020204" pitchFamily="66" charset="0"/>
              </a:rPr>
              <a:t>Reconstruction</a:t>
            </a:r>
            <a:endParaRPr lang="tr-TR" sz="2000" b="1" dirty="0">
              <a:latin typeface="Comic Sans MS" panose="030F0902030302020204" pitchFamily="66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51B9847-00AF-F8A4-6863-B12EA21F8830}"/>
              </a:ext>
            </a:extLst>
          </p:cNvPr>
          <p:cNvSpPr txBox="1"/>
          <p:nvPr/>
        </p:nvSpPr>
        <p:spPr>
          <a:xfrm>
            <a:off x="10067008" y="2013985"/>
            <a:ext cx="2063000" cy="5029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000" b="1" dirty="0">
                <a:latin typeface="Comic Sans MS" panose="030F0902030302020204" pitchFamily="66" charset="0"/>
              </a:rPr>
              <a:t>PHT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15690F1-A22A-E037-F9C7-B589AB6D3CC8}"/>
              </a:ext>
            </a:extLst>
          </p:cNvPr>
          <p:cNvSpPr txBox="1"/>
          <p:nvPr/>
        </p:nvSpPr>
        <p:spPr>
          <a:xfrm>
            <a:off x="61991" y="1854737"/>
            <a:ext cx="1269921" cy="9646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000" b="1" dirty="0">
                <a:latin typeface="Comic Sans MS" panose="030F0902030302020204" pitchFamily="66" charset="0"/>
              </a:rPr>
              <a:t>3D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000" b="1" dirty="0" err="1">
                <a:latin typeface="Comic Sans MS" panose="030F0902030302020204" pitchFamily="66" charset="0"/>
              </a:rPr>
              <a:t>Area</a:t>
            </a:r>
            <a:endParaRPr lang="tr-TR" sz="2000" b="1" dirty="0">
              <a:latin typeface="Comic Sans MS" panose="030F0902030302020204" pitchFamily="66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99869174-5E73-D18A-5868-79EA3D459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67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694C449-75BB-0F60-60D5-11EEF594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2D5CC5-CC02-9962-1C74-48F6AE2F43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&amp; CT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4" name="Resim 3" descr="metin, gece göğü içeren bir resim&#10;&#10;Açıklama otomatik olarak oluşturuldu">
            <a:extLst>
              <a:ext uri="{FF2B5EF4-FFF2-40B4-BE49-F238E27FC236}">
                <a16:creationId xmlns:a16="http://schemas.microsoft.com/office/drawing/2014/main" id="{390D3CE2-D518-6E6A-6078-2550C2D18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710"/>
            <a:ext cx="5207000" cy="547699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F0A2743-4401-70E8-1A69-569F591B6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414" y="965710"/>
            <a:ext cx="6829586" cy="4631701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FA1FBAC-096C-A8B4-5F7D-592CE5E5D2FF}"/>
              </a:ext>
            </a:extLst>
          </p:cNvPr>
          <p:cNvSpPr txBox="1"/>
          <p:nvPr/>
        </p:nvSpPr>
        <p:spPr>
          <a:xfrm>
            <a:off x="7576088" y="5685362"/>
            <a:ext cx="2402237" cy="667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800" b="1" dirty="0">
                <a:latin typeface="Comic Sans MS" panose="030F0902030302020204" pitchFamily="66" charset="0"/>
              </a:rPr>
              <a:t>&gt;270</a:t>
            </a:r>
            <a:r>
              <a:rPr lang="tr-TR" sz="2800" b="1" baseline="30000" dirty="0">
                <a:latin typeface="Comic Sans MS" panose="030F0902030302020204" pitchFamily="66" charset="0"/>
              </a:rPr>
              <a:t>0</a:t>
            </a:r>
            <a:endParaRPr lang="tr-TR" sz="2800" b="1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29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tr-TR" sz="16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2" name="Resim 1" descr="kayak içeren bir resim&#10;&#10;Açıklama otomatik olarak oluşturuldu">
            <a:extLst>
              <a:ext uri="{FF2B5EF4-FFF2-40B4-BE49-F238E27FC236}">
                <a16:creationId xmlns:a16="http://schemas.microsoft.com/office/drawing/2014/main" id="{C721E6C2-DD9E-E4C0-B43F-1BC62B976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2812"/>
            <a:ext cx="12192000" cy="45123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3F3369-0E5E-8DBE-DC7C-880EF463A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Bilgisayarlı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tomografi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(CT)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292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tr-TR" sz="16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pic>
        <p:nvPicPr>
          <p:cNvPr id="5" name="Resim 4" descr="kayak, eğim içeren bir resim&#10;&#10;Açıklama otomatik olarak oluşturuldu">
            <a:extLst>
              <a:ext uri="{FF2B5EF4-FFF2-40B4-BE49-F238E27FC236}">
                <a16:creationId xmlns:a16="http://schemas.microsoft.com/office/drawing/2014/main" id="{D4798321-B80F-35C1-2E66-99BDA7AEB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01" y="985406"/>
            <a:ext cx="11746398" cy="4887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CB74F1-6B1F-D9B4-07FA-4016C6D551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Bilgisayarlı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tomografi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(CT)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5249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3F3369-0E5E-8DBE-DC7C-880EF463A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CT: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Kalsifikasyon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derecelendirme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6CB57E1F-DAD4-8789-640B-08D4B0B54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37" y="1341228"/>
            <a:ext cx="11998326" cy="36152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id="{039B830A-90A8-A2D0-98B1-B84095A5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80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3F3369-0E5E-8DBE-DC7C-880EF463A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CT: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Kalsifikasyon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derecelendirme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Hafif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) 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0769CFA-96DB-44A9-D1D8-89283D715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23" y="877759"/>
            <a:ext cx="5016500" cy="53848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0689222-B4C4-077F-8303-40199A81C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598" y="877759"/>
            <a:ext cx="5016500" cy="5384800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4B7F50C8-4619-1933-41E0-3ACA886E2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69332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Cheng</a:t>
            </a:r>
            <a:r>
              <a:rPr lang="tr-T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Curr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Cardiol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Rep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2021 23: 148 </a:t>
            </a:r>
            <a:endParaRPr lang="tr-T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490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Tanım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A94F2DC8-6561-1D21-4B91-418CCA0C795C}"/>
              </a:ext>
            </a:extLst>
          </p:cNvPr>
          <p:cNvSpPr txBox="1"/>
          <p:nvPr/>
        </p:nvSpPr>
        <p:spPr>
          <a:xfrm>
            <a:off x="235527" y="990482"/>
            <a:ext cx="11720945" cy="5427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600" dirty="0">
                <a:latin typeface="Comic Sans MS" panose="030F0902030302020204" pitchFamily="66" charset="0"/>
              </a:rPr>
              <a:t>Mitral darlığının en yaygın nedeni: </a:t>
            </a:r>
            <a:r>
              <a:rPr lang="tr-TR" sz="2600" u="sng" dirty="0" err="1">
                <a:latin typeface="Comic Sans MS" panose="030F0902030302020204" pitchFamily="66" charset="0"/>
              </a:rPr>
              <a:t>Romatizmal</a:t>
            </a:r>
            <a:r>
              <a:rPr lang="tr-TR" sz="2600" u="sng" dirty="0">
                <a:latin typeface="Comic Sans MS" panose="030F0902030302020204" pitchFamily="66" charset="0"/>
              </a:rPr>
              <a:t> Mitral </a:t>
            </a:r>
            <a:r>
              <a:rPr lang="tr-TR" sz="2600" u="sng" dirty="0" err="1">
                <a:latin typeface="Comic Sans MS" panose="030F0902030302020204" pitchFamily="66" charset="0"/>
              </a:rPr>
              <a:t>Stenoz</a:t>
            </a:r>
            <a:endParaRPr lang="tr-TR" sz="2600" u="sng" dirty="0">
              <a:latin typeface="Comic Sans MS" panose="030F0902030302020204" pitchFamily="66" charset="0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600" dirty="0" err="1">
                <a:latin typeface="Comic Sans MS" panose="030F0902030302020204" pitchFamily="66" charset="0"/>
              </a:rPr>
              <a:t>Romatizmal</a:t>
            </a:r>
            <a:r>
              <a:rPr lang="tr-TR" sz="2600" dirty="0">
                <a:latin typeface="Comic Sans MS" panose="030F0902030302020204" pitchFamily="66" charset="0"/>
              </a:rPr>
              <a:t> MD yıllar içinde sıklığında azalma olmaktadır. </a:t>
            </a:r>
          </a:p>
          <a:p>
            <a:pPr marL="914400" lvl="1" indent="-45720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tr-TR" sz="2600" dirty="0">
                <a:latin typeface="Comic Sans MS" panose="030F0902030302020204" pitchFamily="66" charset="0"/>
              </a:rPr>
              <a:t>Çünkü antibiyotikler çok yaygın kullanılmaya başlandı</a:t>
            </a:r>
          </a:p>
          <a:p>
            <a:pPr marL="914400" lvl="1" indent="-45720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§"/>
            </a:pPr>
            <a:r>
              <a:rPr lang="tr-TR" sz="2600" dirty="0">
                <a:latin typeface="Comic Sans MS" panose="030F0902030302020204" pitchFamily="66" charset="0"/>
              </a:rPr>
              <a:t>Dünyada genel olarak sosyokültürel seviye artmaktadır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600" dirty="0">
                <a:latin typeface="Comic Sans MS" panose="030F0902030302020204" pitchFamily="66" charset="0"/>
              </a:rPr>
              <a:t>Dünya giderek yaşlanıyor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600" dirty="0">
                <a:latin typeface="Comic Sans MS" panose="030F0902030302020204" pitchFamily="66" charset="0"/>
              </a:rPr>
              <a:t>Yeni bir olgu ile tanışmaya başladık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600" dirty="0" err="1">
                <a:latin typeface="Comic Sans MS" panose="030F0902030302020204" pitchFamily="66" charset="0"/>
              </a:rPr>
              <a:t>Dejeneratif</a:t>
            </a:r>
            <a:r>
              <a:rPr lang="tr-TR" sz="2600" dirty="0">
                <a:latin typeface="Comic Sans MS" panose="030F0902030302020204" pitchFamily="66" charset="0"/>
              </a:rPr>
              <a:t> Kapak Hastalıkları: </a:t>
            </a:r>
          </a:p>
          <a:p>
            <a:pPr marL="1371600" lvl="2" indent="-45720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tr-TR" sz="2600" dirty="0" err="1">
                <a:latin typeface="Comic Sans MS" panose="030F0902030302020204" pitchFamily="66" charset="0"/>
              </a:rPr>
              <a:t>Dejeneratif</a:t>
            </a:r>
            <a:r>
              <a:rPr lang="tr-TR" sz="2600" dirty="0">
                <a:latin typeface="Comic Sans MS" panose="030F0902030302020204" pitchFamily="66" charset="0"/>
              </a:rPr>
              <a:t> AORT STENOZ</a:t>
            </a:r>
          </a:p>
          <a:p>
            <a:pPr marL="1371600" lvl="2" indent="-457200">
              <a:lnSpc>
                <a:spcPct val="150000"/>
              </a:lnSpc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tr-TR" sz="2600" dirty="0" err="1">
                <a:latin typeface="Comic Sans MS" panose="030F0902030302020204" pitchFamily="66" charset="0"/>
              </a:rPr>
              <a:t>Dejeneratif</a:t>
            </a:r>
            <a:r>
              <a:rPr lang="tr-TR" sz="2600" dirty="0">
                <a:latin typeface="Comic Sans MS" panose="030F0902030302020204" pitchFamily="66" charset="0"/>
              </a:rPr>
              <a:t> MİTRAL STENOZ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tr-TR" sz="16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081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3F3369-0E5E-8DBE-DC7C-880EF463A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CT: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Kalsifikasyon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derecelendirme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Orta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2AF7C9C-9695-3D46-B1A9-96BECB34E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543" y="877759"/>
            <a:ext cx="5016500" cy="53848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E0BB51D-676C-45D7-A33C-B2F77DFE2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537" y="877759"/>
            <a:ext cx="5016500" cy="5384800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ADC61453-10A2-EB99-EF03-F6A4173A0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69332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Cheng</a:t>
            </a:r>
            <a:r>
              <a:rPr lang="tr-T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Curr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Cardiol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Rep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2021 23: 148 </a:t>
            </a:r>
            <a:endParaRPr lang="tr-T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694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C3F3369-0E5E-8DBE-DC7C-880EF463ABF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CT: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Kalsifikasyon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derecelendirme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İleri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45C4A19-A137-C6FA-2552-F09017FC5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19" y="877759"/>
            <a:ext cx="5016500" cy="53848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EB19AF0-6974-399B-7DD7-00034C70B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481" y="877759"/>
            <a:ext cx="5016500" cy="5384800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0DB0BFE7-29E6-EC96-D369-0AFA31E41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69332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Cheng</a:t>
            </a:r>
            <a:r>
              <a:rPr lang="tr-T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Curr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Cardiol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Rep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2021 23: 148 </a:t>
            </a:r>
            <a:endParaRPr lang="tr-T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88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 descr="harita içeren bir resim&#10;&#10;Açıklama otomatik olarak oluşturuldu">
            <a:extLst>
              <a:ext uri="{FF2B5EF4-FFF2-40B4-BE49-F238E27FC236}">
                <a16:creationId xmlns:a16="http://schemas.microsoft.com/office/drawing/2014/main" id="{3ECB10E3-6E96-B2BE-7C99-46637937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9168"/>
            <a:ext cx="3471620" cy="34362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B2147E-7530-FA27-DAA2-385C809033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DMS: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Bilgisayarlı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tomografi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(CT)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8E150CC-14E8-2F4E-E236-76EE822FC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5836" y="1733380"/>
            <a:ext cx="4285975" cy="340205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B601026D-6931-D9FC-EB35-B75028166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027" y="1716274"/>
            <a:ext cx="4285973" cy="3402055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4799E9F-EFC9-D311-134C-3C05B400C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997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Tedavi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4407476-0A1E-9AFB-08AA-D377958CA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274" y="875094"/>
            <a:ext cx="7772400" cy="5658225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44F7A50-7224-E959-1BC5-9C587EBE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Sud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K,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et.al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Circulation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2016;133:1594-1604.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81BEE68-0B87-0C7F-74FA-D6BE1D2FBDA8}"/>
              </a:ext>
            </a:extLst>
          </p:cNvPr>
          <p:cNvSpPr txBox="1"/>
          <p:nvPr/>
        </p:nvSpPr>
        <p:spPr>
          <a:xfrm>
            <a:off x="97244" y="2468235"/>
            <a:ext cx="2593298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dirty="0">
                <a:latin typeface="Comic Sans MS" panose="030F0902030302020204" pitchFamily="66" charset="0"/>
              </a:rPr>
              <a:t>Hız kısıtlaması</a:t>
            </a:r>
          </a:p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dirty="0" err="1">
                <a:latin typeface="Comic Sans MS" panose="030F0902030302020204" pitchFamily="66" charset="0"/>
              </a:rPr>
              <a:t>Diüretik</a:t>
            </a:r>
            <a:endParaRPr lang="tr-TR" sz="2200" dirty="0">
              <a:latin typeface="Comic Sans MS" panose="030F0902030302020204" pitchFamily="66" charset="0"/>
            </a:endParaRPr>
          </a:p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dirty="0" err="1">
                <a:latin typeface="Comic Sans MS" panose="030F0902030302020204" pitchFamily="66" charset="0"/>
              </a:rPr>
              <a:t>Antikoagülan</a:t>
            </a:r>
            <a:r>
              <a:rPr lang="tr-TR" sz="2200" dirty="0">
                <a:latin typeface="Comic Sans MS" panose="030F0902030302020204" pitchFamily="66" charset="0"/>
              </a:rPr>
              <a:t> (AF varsa)</a:t>
            </a:r>
          </a:p>
        </p:txBody>
      </p:sp>
      <p:sp>
        <p:nvSpPr>
          <p:cNvPr id="5" name="Sol Ok 4">
            <a:extLst>
              <a:ext uri="{FF2B5EF4-FFF2-40B4-BE49-F238E27FC236}">
                <a16:creationId xmlns:a16="http://schemas.microsoft.com/office/drawing/2014/main" id="{CA6D9961-C60D-E2CA-6BD9-ECEEC5979C43}"/>
              </a:ext>
            </a:extLst>
          </p:cNvPr>
          <p:cNvSpPr/>
          <p:nvPr/>
        </p:nvSpPr>
        <p:spPr>
          <a:xfrm>
            <a:off x="2745744" y="3001411"/>
            <a:ext cx="529922" cy="380199"/>
          </a:xfrm>
          <a:prstGeom prst="leftArrow">
            <a:avLst>
              <a:gd name="adj1" fmla="val 50000"/>
              <a:gd name="adj2" fmla="val 47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ol Ok 5">
            <a:extLst>
              <a:ext uri="{FF2B5EF4-FFF2-40B4-BE49-F238E27FC236}">
                <a16:creationId xmlns:a16="http://schemas.microsoft.com/office/drawing/2014/main" id="{19491DDB-72C5-6974-888E-5C2D8508BD91}"/>
              </a:ext>
            </a:extLst>
          </p:cNvPr>
          <p:cNvSpPr/>
          <p:nvPr/>
        </p:nvSpPr>
        <p:spPr>
          <a:xfrm rot="10800000">
            <a:off x="8719090" y="5754553"/>
            <a:ext cx="548896" cy="338554"/>
          </a:xfrm>
          <a:prstGeom prst="leftArrow">
            <a:avLst>
              <a:gd name="adj1" fmla="val 50000"/>
              <a:gd name="adj2" fmla="val 47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87E0622-F4AE-FF49-111E-DA51FD2DCFCA}"/>
              </a:ext>
            </a:extLst>
          </p:cNvPr>
          <p:cNvSpPr txBox="1"/>
          <p:nvPr/>
        </p:nvSpPr>
        <p:spPr>
          <a:xfrm>
            <a:off x="9326159" y="4293154"/>
            <a:ext cx="2723718" cy="2123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b="1" dirty="0" err="1">
                <a:latin typeface="Comic Sans MS" panose="030F0902030302020204" pitchFamily="66" charset="0"/>
              </a:rPr>
              <a:t>Valve</a:t>
            </a:r>
            <a:r>
              <a:rPr lang="tr-TR" sz="2200" b="1" dirty="0">
                <a:latin typeface="Comic Sans MS" panose="030F0902030302020204" pitchFamily="66" charset="0"/>
              </a:rPr>
              <a:t>-in-MAC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tr-TR" sz="2200" dirty="0" err="1">
                <a:latin typeface="Comic Sans MS" panose="030F0902030302020204" pitchFamily="66" charset="0"/>
              </a:rPr>
              <a:t>Trsansseptal</a:t>
            </a:r>
            <a:endParaRPr lang="tr-TR" sz="2200" dirty="0">
              <a:latin typeface="Comic Sans MS" panose="030F0902030302020204" pitchFamily="66" charset="0"/>
            </a:endParaRPr>
          </a:p>
          <a:p>
            <a:pPr marL="800100" lvl="1" indent="-342900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tr-TR" sz="2200" dirty="0" err="1">
                <a:latin typeface="Comic Sans MS" panose="030F0902030302020204" pitchFamily="66" charset="0"/>
              </a:rPr>
              <a:t>Transapikal</a:t>
            </a:r>
            <a:endParaRPr lang="tr-TR" sz="2200" dirty="0">
              <a:latin typeface="Comic Sans MS" panose="030F0902030302020204" pitchFamily="66" charset="0"/>
            </a:endParaRPr>
          </a:p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b="1" dirty="0" err="1">
                <a:latin typeface="Comic Sans MS" panose="030F0902030302020204" pitchFamily="66" charset="0"/>
              </a:rPr>
              <a:t>Hibrit</a:t>
            </a:r>
            <a:r>
              <a:rPr lang="tr-TR" sz="2200" b="1" dirty="0">
                <a:latin typeface="Comic Sans MS" panose="030F0902030302020204" pitchFamily="66" charset="0"/>
              </a:rPr>
              <a:t> yöntemler</a:t>
            </a:r>
          </a:p>
          <a:p>
            <a:pPr marL="800100" lvl="1" indent="-342900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tr-TR" sz="2200" dirty="0" err="1">
                <a:latin typeface="Comic Sans MS" panose="030F0902030302020204" pitchFamily="66" charset="0"/>
              </a:rPr>
              <a:t>Transatriyal</a:t>
            </a:r>
            <a:r>
              <a:rPr lang="tr-TR" sz="2200" dirty="0">
                <a:latin typeface="Comic Sans MS" panose="030F0902030302020204" pitchFamily="66" charset="0"/>
              </a:rPr>
              <a:t> yaklaşım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10ED97-42AC-03D5-E011-827AA8AC896F}"/>
              </a:ext>
            </a:extLst>
          </p:cNvPr>
          <p:cNvSpPr txBox="1"/>
          <p:nvPr/>
        </p:nvSpPr>
        <p:spPr>
          <a:xfrm>
            <a:off x="9297072" y="1029578"/>
            <a:ext cx="2781891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200" dirty="0">
                <a:latin typeface="Comic Sans MS" panose="030F0902030302020204" pitchFamily="66" charset="0"/>
              </a:rPr>
              <a:t>Komissüral füzyon olmadığından PMBV faydası</a:t>
            </a:r>
            <a:r>
              <a:rPr lang="en-US" sz="2200" dirty="0">
                <a:latin typeface="Comic Sans MS" panose="030F0902030302020204" pitchFamily="66" charset="0"/>
              </a:rPr>
              <a:t>z</a:t>
            </a:r>
            <a:endParaRPr lang="tr-TR" sz="2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82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Tedavi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MVR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8D61ADB-5FCC-8712-F8E6-BA32963DE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18" y="873430"/>
            <a:ext cx="4793178" cy="315277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CDFD71F-764F-999C-3FD0-2AA982BB8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94" y="892112"/>
            <a:ext cx="4793178" cy="3152775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882D9B65-177D-8F74-9BC7-7B690F382D9E}"/>
              </a:ext>
            </a:extLst>
          </p:cNvPr>
          <p:cNvSpPr txBox="1"/>
          <p:nvPr/>
        </p:nvSpPr>
        <p:spPr>
          <a:xfrm>
            <a:off x="817419" y="4072280"/>
            <a:ext cx="4793178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Mitral kapak rezeksiyonu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003039E-905C-27AF-E2D3-72208CB37293}"/>
              </a:ext>
            </a:extLst>
          </p:cNvPr>
          <p:cNvSpPr txBox="1"/>
          <p:nvPr/>
        </p:nvSpPr>
        <p:spPr>
          <a:xfrm>
            <a:off x="6581405" y="4072280"/>
            <a:ext cx="4784667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Yeni kapağın yerleştirilmesi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9B7F2E2A-31C6-E5DF-5F36-F74089CE8746}"/>
              </a:ext>
            </a:extLst>
          </p:cNvPr>
          <p:cNvSpPr txBox="1"/>
          <p:nvPr/>
        </p:nvSpPr>
        <p:spPr>
          <a:xfrm>
            <a:off x="376745" y="4717287"/>
            <a:ext cx="11438510" cy="1559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tr-TR" sz="2200" dirty="0">
                <a:latin typeface="Comic Sans MS" panose="030F0902030302020204" pitchFamily="66" charset="0"/>
              </a:rPr>
              <a:t>Mitral </a:t>
            </a:r>
            <a:r>
              <a:rPr lang="tr-TR" sz="2200" dirty="0" err="1">
                <a:latin typeface="Comic Sans MS" panose="030F0902030302020204" pitchFamily="66" charset="0"/>
              </a:rPr>
              <a:t>anulusun</a:t>
            </a:r>
            <a:r>
              <a:rPr lang="tr-TR" sz="2200" dirty="0">
                <a:latin typeface="Comic Sans MS" panose="030F0902030302020204" pitchFamily="66" charset="0"/>
              </a:rPr>
              <a:t> </a:t>
            </a:r>
            <a:r>
              <a:rPr lang="tr-TR" sz="2200" dirty="0" err="1">
                <a:latin typeface="Comic Sans MS" panose="030F0902030302020204" pitchFamily="66" charset="0"/>
              </a:rPr>
              <a:t>dekalsifikasyonu</a:t>
            </a:r>
            <a:r>
              <a:rPr lang="tr-TR" sz="2200" dirty="0">
                <a:latin typeface="Comic Sans MS" panose="030F0902030302020204" pitchFamily="66" charset="0"/>
              </a:rPr>
              <a:t> ve rekonstrüksiyonu zor ve zaman alır.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tr-TR" sz="2200" dirty="0">
                <a:latin typeface="Comic Sans MS" panose="030F0902030302020204" pitchFamily="66" charset="0"/>
              </a:rPr>
              <a:t>Bezen </a:t>
            </a:r>
            <a:r>
              <a:rPr lang="tr-TR" sz="2200" dirty="0" err="1">
                <a:latin typeface="Comic Sans MS" panose="030F0902030302020204" pitchFamily="66" charset="0"/>
              </a:rPr>
              <a:t>posteriyor</a:t>
            </a:r>
            <a:r>
              <a:rPr lang="tr-TR" sz="2200" dirty="0">
                <a:latin typeface="Comic Sans MS" panose="030F0902030302020204" pitchFamily="66" charset="0"/>
              </a:rPr>
              <a:t> bölgeye yama gerekebilir (AV </a:t>
            </a:r>
            <a:r>
              <a:rPr lang="tr-TR" sz="2200" dirty="0" err="1">
                <a:latin typeface="Comic Sans MS" panose="030F0902030302020204" pitchFamily="66" charset="0"/>
              </a:rPr>
              <a:t>groove</a:t>
            </a:r>
            <a:r>
              <a:rPr lang="tr-TR" sz="2200" dirty="0">
                <a:latin typeface="Comic Sans MS" panose="030F0902030302020204" pitchFamily="66" charset="0"/>
              </a:rPr>
              <a:t> </a:t>
            </a:r>
            <a:r>
              <a:rPr lang="tr-TR" sz="2200" dirty="0" err="1">
                <a:latin typeface="Comic Sans MS" panose="030F0902030302020204" pitchFamily="66" charset="0"/>
              </a:rPr>
              <a:t>rüptürü</a:t>
            </a:r>
            <a:r>
              <a:rPr lang="tr-TR" sz="2200" dirty="0">
                <a:latin typeface="Comic Sans MS" panose="030F0902030302020204" pitchFamily="66" charset="0"/>
              </a:rPr>
              <a:t>, </a:t>
            </a:r>
            <a:r>
              <a:rPr lang="tr-TR" sz="2200" dirty="0" err="1">
                <a:latin typeface="Comic Sans MS" panose="030F0902030302020204" pitchFamily="66" charset="0"/>
              </a:rPr>
              <a:t>Cx</a:t>
            </a:r>
            <a:r>
              <a:rPr lang="tr-TR" sz="2200" dirty="0">
                <a:latin typeface="Comic Sans MS" panose="030F0902030302020204" pitchFamily="66" charset="0"/>
              </a:rPr>
              <a:t> yaralanması)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tr-TR" sz="2200" dirty="0">
                <a:latin typeface="Comic Sans MS" panose="030F0902030302020204" pitchFamily="66" charset="0"/>
              </a:rPr>
              <a:t>Yeni </a:t>
            </a:r>
            <a:r>
              <a:rPr lang="tr-TR" sz="2200" dirty="0" err="1">
                <a:latin typeface="Comic Sans MS" panose="030F0902030302020204" pitchFamily="66" charset="0"/>
              </a:rPr>
              <a:t>kağaı</a:t>
            </a:r>
            <a:r>
              <a:rPr lang="tr-TR" sz="2200" dirty="0">
                <a:latin typeface="Comic Sans MS" panose="030F0902030302020204" pitchFamily="66" charset="0"/>
              </a:rPr>
              <a:t> iyi oturtmak, PVL azaltmak ve inmeyi önlemek zordur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0D9E3B1-36E7-B6E5-D48A-1FA562705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Tedavi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Transkateter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valv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in MAC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E14D92BF-3851-F741-AFA0-E558EE468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Sud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K,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et.al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Circulation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2016;133:1594-1604.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47B0501-F3D7-A898-7516-1B75B0C89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24" y="1090055"/>
            <a:ext cx="10662352" cy="522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2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Tedavi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Transkateter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valv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in MAC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44F7A50-7224-E959-1BC5-9C587EBE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Maisano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F,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Eur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Heart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J 2019;40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: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452–455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8410F04-FB09-67BF-0AB4-09D50602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7" y="1487544"/>
            <a:ext cx="12026685" cy="40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80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omic Sans MS"/>
                <a:cs typeface="Comic Sans MS"/>
              </a:rPr>
              <a:t>TVIMAC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Yeni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oluşan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LVOT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daralması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44F7A50-7224-E959-1BC5-9C587EBE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Cheng</a:t>
            </a:r>
            <a:r>
              <a:rPr lang="tr-TR" sz="1400" dirty="0">
                <a:solidFill>
                  <a:schemeClr val="bg1"/>
                </a:solidFill>
                <a:latin typeface="Comic Sans MS" panose="030F0702030302020204" pitchFamily="66" charset="0"/>
              </a:rPr>
              <a:t> R</a:t>
            </a:r>
            <a:r>
              <a:rPr lang="tr-TR" sz="1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Rep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2021 23: 148                                                     </a:t>
            </a:r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                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650DDB7-8741-012F-5E28-BAA0BBF9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" y="1063304"/>
            <a:ext cx="5453421" cy="526811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117D614-B348-781F-5B8A-F7671436F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32009"/>
            <a:ext cx="5664200" cy="4330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2685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omic Sans MS"/>
                <a:cs typeface="Comic Sans MS"/>
              </a:rPr>
              <a:t>TVIMAC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LVOT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tıkanması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44F7A50-7224-E959-1BC5-9C587EBE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Blanke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P, et al. JACC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Cardiovasc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Imaging 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2017;10:482-485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CD3BE1F7-EEFC-BB81-C015-FED285B8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360" y="909771"/>
            <a:ext cx="3270142" cy="5620883"/>
          </a:xfrm>
          <a:prstGeom prst="rect">
            <a:avLst/>
          </a:prstGeom>
          <a:ln w="19050">
            <a:solidFill>
              <a:srgbClr val="2323BB"/>
            </a:solidFill>
          </a:ln>
        </p:spPr>
      </p:pic>
      <p:sp>
        <p:nvSpPr>
          <p:cNvPr id="2" name="Sağ Ok 1">
            <a:extLst>
              <a:ext uri="{FF2B5EF4-FFF2-40B4-BE49-F238E27FC236}">
                <a16:creationId xmlns:a16="http://schemas.microsoft.com/office/drawing/2014/main" id="{99F6E6CF-5063-FE22-C37C-CA8495A8084C}"/>
              </a:ext>
            </a:extLst>
          </p:cNvPr>
          <p:cNvSpPr/>
          <p:nvPr/>
        </p:nvSpPr>
        <p:spPr>
          <a:xfrm>
            <a:off x="4556502" y="1703986"/>
            <a:ext cx="978408" cy="216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ğ Ok 4">
            <a:extLst>
              <a:ext uri="{FF2B5EF4-FFF2-40B4-BE49-F238E27FC236}">
                <a16:creationId xmlns:a16="http://schemas.microsoft.com/office/drawing/2014/main" id="{03323B81-2FD4-5C84-5CE8-C08FE98B1671}"/>
              </a:ext>
            </a:extLst>
          </p:cNvPr>
          <p:cNvSpPr/>
          <p:nvPr/>
        </p:nvSpPr>
        <p:spPr>
          <a:xfrm>
            <a:off x="4556502" y="3086904"/>
            <a:ext cx="978408" cy="216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ağ Ok 6">
            <a:extLst>
              <a:ext uri="{FF2B5EF4-FFF2-40B4-BE49-F238E27FC236}">
                <a16:creationId xmlns:a16="http://schemas.microsoft.com/office/drawing/2014/main" id="{7A6B7ADE-3C3D-5855-0B9F-59DE78324FA9}"/>
              </a:ext>
            </a:extLst>
          </p:cNvPr>
          <p:cNvSpPr/>
          <p:nvPr/>
        </p:nvSpPr>
        <p:spPr>
          <a:xfrm>
            <a:off x="4556502" y="4495810"/>
            <a:ext cx="978408" cy="216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29807423-8D44-AC47-E539-8A0512753D44}"/>
              </a:ext>
            </a:extLst>
          </p:cNvPr>
          <p:cNvSpPr/>
          <p:nvPr/>
        </p:nvSpPr>
        <p:spPr>
          <a:xfrm>
            <a:off x="4556502" y="5839741"/>
            <a:ext cx="978408" cy="216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89D9B25-F365-1B39-FCB4-09F0452F1683}"/>
              </a:ext>
            </a:extLst>
          </p:cNvPr>
          <p:cNvSpPr txBox="1"/>
          <p:nvPr/>
        </p:nvSpPr>
        <p:spPr>
          <a:xfrm>
            <a:off x="5550408" y="1504427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Kapağın LV içine doğru uzaması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0127931-CD50-7C07-FD34-9DCF2962B618}"/>
              </a:ext>
            </a:extLst>
          </p:cNvPr>
          <p:cNvSpPr txBox="1"/>
          <p:nvPr/>
        </p:nvSpPr>
        <p:spPr>
          <a:xfrm>
            <a:off x="5550408" y="2902843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Kapağın LV içinde genişlemesi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EE38BF3-8143-E42E-4940-E70AE9DE9B28}"/>
              </a:ext>
            </a:extLst>
          </p:cNvPr>
          <p:cNvSpPr txBox="1"/>
          <p:nvPr/>
        </p:nvSpPr>
        <p:spPr>
          <a:xfrm>
            <a:off x="5550408" y="4301259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LV giriş ve çıkışının geniş açılı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221EBA3E-866F-CDA2-CDC4-5CB50FBBE457}"/>
              </a:ext>
            </a:extLst>
          </p:cNvPr>
          <p:cNvSpPr txBox="1"/>
          <p:nvPr/>
        </p:nvSpPr>
        <p:spPr>
          <a:xfrm>
            <a:off x="5550408" y="5668679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Bazal </a:t>
            </a:r>
            <a:r>
              <a:rPr lang="tr-TR" sz="2400" dirty="0" err="1">
                <a:latin typeface="Comic Sans MS" panose="030F0902030302020204" pitchFamily="66" charset="0"/>
              </a:rPr>
              <a:t>septum</a:t>
            </a:r>
            <a:r>
              <a:rPr lang="tr-TR" sz="2400" dirty="0">
                <a:latin typeface="Comic Sans MS" panose="030F0902030302020204" pitchFamily="66" charset="0"/>
              </a:rPr>
              <a:t> </a:t>
            </a:r>
            <a:r>
              <a:rPr lang="tr-TR" sz="2400" dirty="0" err="1">
                <a:latin typeface="Comic Sans MS" panose="030F0902030302020204" pitchFamily="66" charset="0"/>
              </a:rPr>
              <a:t>hipertrofi</a:t>
            </a:r>
            <a:endParaRPr lang="tr-TR" sz="2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25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TVIMAC: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İşlem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öncesi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CT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değerlendirme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527794C1-7651-0C8E-65DC-1FB0BA9B5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890" y="877759"/>
            <a:ext cx="5935222" cy="277222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C03E7A0-AC30-13C9-9672-A0895953D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890" y="3659931"/>
            <a:ext cx="5981916" cy="2838624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2CFEED83-B1CF-1BE4-B3A9-CB9E6BC53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Eleid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 MF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, et al. J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Am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Coll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Img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2016;9:1318–37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7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Tanım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ve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sınıflama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tr-TR" sz="1600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888FEE9-6940-C305-D733-CCC6723D71E4}"/>
              </a:ext>
            </a:extLst>
          </p:cNvPr>
          <p:cNvSpPr txBox="1"/>
          <p:nvPr/>
        </p:nvSpPr>
        <p:spPr>
          <a:xfrm>
            <a:off x="235527" y="990482"/>
            <a:ext cx="2259699" cy="113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Normal MVA: 4-5 cm</a:t>
            </a:r>
            <a:r>
              <a:rPr lang="tr-TR" sz="2400" baseline="30000" dirty="0">
                <a:latin typeface="Comic Sans MS" panose="030F0902030302020204" pitchFamily="66" charset="0"/>
              </a:rPr>
              <a:t>2</a:t>
            </a:r>
            <a:endParaRPr lang="tr-TR" sz="2400" dirty="0">
              <a:latin typeface="Comic Sans MS" panose="030F09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C2434-1A60-08A1-C15F-711AC4BCF130}"/>
              </a:ext>
            </a:extLst>
          </p:cNvPr>
          <p:cNvSpPr txBox="1"/>
          <p:nvPr/>
        </p:nvSpPr>
        <p:spPr>
          <a:xfrm>
            <a:off x="3656543" y="893599"/>
            <a:ext cx="4878914" cy="1693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 err="1">
                <a:latin typeface="Comic Sans MS" panose="030F0902030302020204" pitchFamily="66" charset="0"/>
              </a:rPr>
              <a:t>Fibröz</a:t>
            </a:r>
            <a:r>
              <a:rPr lang="tr-TR" sz="2400" dirty="0">
                <a:latin typeface="Comic Sans MS" panose="030F0902030302020204" pitchFamily="66" charset="0"/>
              </a:rPr>
              <a:t> mitral </a:t>
            </a:r>
            <a:r>
              <a:rPr lang="tr-TR" sz="2400" dirty="0" err="1">
                <a:latin typeface="Comic Sans MS" panose="030F0902030302020204" pitchFamily="66" charset="0"/>
              </a:rPr>
              <a:t>anulus</a:t>
            </a:r>
            <a:r>
              <a:rPr lang="tr-TR" sz="2400" dirty="0">
                <a:latin typeface="Comic Sans MS" panose="030F0902030302020204" pitchFamily="66" charset="0"/>
              </a:rPr>
              <a:t> / </a:t>
            </a:r>
            <a:r>
              <a:rPr lang="tr-TR" sz="2400" dirty="0" err="1">
                <a:latin typeface="Comic Sans MS" panose="030F0902030302020204" pitchFamily="66" charset="0"/>
              </a:rPr>
              <a:t>lifletlerde</a:t>
            </a:r>
            <a:r>
              <a:rPr lang="tr-TR" sz="2400" dirty="0">
                <a:latin typeface="Comic Sans MS" panose="030F0902030302020204" pitchFamily="66" charset="0"/>
              </a:rPr>
              <a:t> </a:t>
            </a:r>
            <a:r>
              <a:rPr lang="tr-TR" sz="2400" dirty="0" err="1">
                <a:latin typeface="Comic Sans MS" panose="030F0902030302020204" pitchFamily="66" charset="0"/>
              </a:rPr>
              <a:t>non-inflamatuvar</a:t>
            </a:r>
            <a:r>
              <a:rPr lang="tr-TR" sz="2400" dirty="0">
                <a:latin typeface="Comic Sans MS" panose="030F0902030302020204" pitchFamily="66" charset="0"/>
              </a:rPr>
              <a:t> dejenerasyon</a:t>
            </a:r>
          </a:p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KALSİFİKASYON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81DCCA8-0505-8B39-F94E-554702AD1D14}"/>
              </a:ext>
            </a:extLst>
          </p:cNvPr>
          <p:cNvSpPr txBox="1"/>
          <p:nvPr/>
        </p:nvSpPr>
        <p:spPr>
          <a:xfrm>
            <a:off x="3656543" y="3878017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MVA azalma ve </a:t>
            </a:r>
            <a:r>
              <a:rPr lang="tr-TR" sz="2400" dirty="0" err="1">
                <a:latin typeface="Comic Sans MS" panose="030F0902030302020204" pitchFamily="66" charset="0"/>
              </a:rPr>
              <a:t>Gradiyent</a:t>
            </a:r>
            <a:r>
              <a:rPr lang="tr-TR" sz="2400" dirty="0">
                <a:latin typeface="Comic Sans MS" panose="030F0902030302020204" pitchFamily="66" charset="0"/>
              </a:rPr>
              <a:t> artışı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2456B7F7-D898-5524-6E50-27E08B900FE5}"/>
              </a:ext>
            </a:extLst>
          </p:cNvPr>
          <p:cNvSpPr txBox="1"/>
          <p:nvPr/>
        </p:nvSpPr>
        <p:spPr>
          <a:xfrm>
            <a:off x="3656543" y="5754440"/>
            <a:ext cx="4878914" cy="5850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 err="1">
                <a:latin typeface="Comic Sans MS" panose="030F0902030302020204" pitchFamily="66" charset="0"/>
              </a:rPr>
              <a:t>Dejeneratif</a:t>
            </a:r>
            <a:r>
              <a:rPr lang="tr-TR" sz="2400" dirty="0">
                <a:latin typeface="Comic Sans MS" panose="030F0902030302020204" pitchFamily="66" charset="0"/>
              </a:rPr>
              <a:t> mitral </a:t>
            </a:r>
            <a:r>
              <a:rPr lang="tr-TR" sz="2400" dirty="0" err="1">
                <a:latin typeface="Comic Sans MS" panose="030F0902030302020204" pitchFamily="66" charset="0"/>
              </a:rPr>
              <a:t>stenoz</a:t>
            </a:r>
            <a:r>
              <a:rPr lang="tr-TR" sz="2400" dirty="0">
                <a:latin typeface="Comic Sans MS" panose="030F0902030302020204" pitchFamily="66" charset="0"/>
              </a:rPr>
              <a:t> (DMS)</a:t>
            </a:r>
          </a:p>
        </p:txBody>
      </p:sp>
      <p:sp>
        <p:nvSpPr>
          <p:cNvPr id="8" name="Aşağı Ok 7">
            <a:extLst>
              <a:ext uri="{FF2B5EF4-FFF2-40B4-BE49-F238E27FC236}">
                <a16:creationId xmlns:a16="http://schemas.microsoft.com/office/drawing/2014/main" id="{379194C0-2C4D-3DA7-BDB0-C699AE670D93}"/>
              </a:ext>
            </a:extLst>
          </p:cNvPr>
          <p:cNvSpPr/>
          <p:nvPr/>
        </p:nvSpPr>
        <p:spPr>
          <a:xfrm>
            <a:off x="5853684" y="2586691"/>
            <a:ext cx="484632" cy="1260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Aşağı Ok 9">
            <a:extLst>
              <a:ext uri="{FF2B5EF4-FFF2-40B4-BE49-F238E27FC236}">
                <a16:creationId xmlns:a16="http://schemas.microsoft.com/office/drawing/2014/main" id="{D0203307-A030-C4B8-C118-D83D3F6D8288}"/>
              </a:ext>
            </a:extLst>
          </p:cNvPr>
          <p:cNvSpPr/>
          <p:nvPr/>
        </p:nvSpPr>
        <p:spPr>
          <a:xfrm>
            <a:off x="5853684" y="4461688"/>
            <a:ext cx="484632" cy="1260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B2F2F86-5B0D-61D2-EFB8-E4ADA6138867}"/>
              </a:ext>
            </a:extLst>
          </p:cNvPr>
          <p:cNvSpPr txBox="1"/>
          <p:nvPr/>
        </p:nvSpPr>
        <p:spPr>
          <a:xfrm>
            <a:off x="235527" y="2508751"/>
            <a:ext cx="2259699" cy="1693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400" dirty="0">
                <a:latin typeface="Comic Sans MS" panose="030F0902030302020204" pitchFamily="66" charset="0"/>
              </a:rPr>
              <a:t>Çoğunlukla yaşlılarda görülür</a:t>
            </a:r>
          </a:p>
        </p:txBody>
      </p:sp>
    </p:spTree>
    <p:extLst>
      <p:ext uri="{BB962C8B-B14F-4D97-AF65-F5344CB8AC3E}">
        <p14:creationId xmlns:p14="http://schemas.microsoft.com/office/powerpoint/2010/main" val="973696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SONUÇ: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744F7A50-7224-E959-1BC5-9C587EBE0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DC21F50-EB14-456E-56C5-540229E9C47F}"/>
              </a:ext>
            </a:extLst>
          </p:cNvPr>
          <p:cNvSpPr txBox="1"/>
          <p:nvPr/>
        </p:nvSpPr>
        <p:spPr>
          <a:xfrm>
            <a:off x="210203" y="1030159"/>
            <a:ext cx="11771594" cy="5017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Tüm dünyada </a:t>
            </a:r>
            <a:r>
              <a:rPr lang="tr-TR" sz="2400" dirty="0" err="1">
                <a:latin typeface="Comic Sans MS" panose="030F0902030302020204" pitchFamily="66" charset="0"/>
              </a:rPr>
              <a:t>Romatizmal</a:t>
            </a:r>
            <a:r>
              <a:rPr lang="tr-TR" sz="2400" dirty="0">
                <a:latin typeface="Comic Sans MS" panose="030F0902030302020204" pitchFamily="66" charset="0"/>
              </a:rPr>
              <a:t> MS sıklığı giderek azalırken, </a:t>
            </a:r>
            <a:r>
              <a:rPr lang="tr-TR" sz="2400" dirty="0" err="1">
                <a:latin typeface="Comic Sans MS" panose="030F0902030302020204" pitchFamily="66" charset="0"/>
              </a:rPr>
              <a:t>Dejeneratif</a:t>
            </a:r>
            <a:r>
              <a:rPr lang="tr-TR" sz="2400" dirty="0">
                <a:latin typeface="Comic Sans MS" panose="030F0902030302020204" pitchFamily="66" charset="0"/>
              </a:rPr>
              <a:t> mitral </a:t>
            </a:r>
            <a:r>
              <a:rPr lang="tr-TR" sz="2400" dirty="0" err="1">
                <a:latin typeface="Comic Sans MS" panose="030F0902030302020204" pitchFamily="66" charset="0"/>
              </a:rPr>
              <a:t>stenoz</a:t>
            </a:r>
            <a:r>
              <a:rPr lang="tr-TR" sz="2400" dirty="0">
                <a:latin typeface="Comic Sans MS" panose="030F0902030302020204" pitchFamily="66" charset="0"/>
              </a:rPr>
              <a:t> sıklığı giderek artmaktadır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Özellikle yaşlı ve böbrek yetersizliği olanlarda daha sık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 err="1">
                <a:latin typeface="Comic Sans MS" panose="030F0902030302020204" pitchFamily="66" charset="0"/>
              </a:rPr>
              <a:t>Prognozu</a:t>
            </a:r>
            <a:r>
              <a:rPr lang="tr-TR" sz="2400" dirty="0">
                <a:latin typeface="Comic Sans MS" panose="030F0902030302020204" pitchFamily="66" charset="0"/>
              </a:rPr>
              <a:t> iyi değil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Tedavi seçenekleri oldukça sınırlı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Klasik tedavileri uygulamak zordur (PMBV faydasız, MVR </a:t>
            </a:r>
            <a:r>
              <a:rPr lang="tr-TR" sz="2400" dirty="0" err="1">
                <a:latin typeface="Comic Sans MS" panose="030F0902030302020204" pitchFamily="66" charset="0"/>
              </a:rPr>
              <a:t>mortalitesi</a:t>
            </a:r>
            <a:r>
              <a:rPr lang="tr-TR" sz="2400" dirty="0">
                <a:latin typeface="Comic Sans MS" panose="030F0902030302020204" pitchFamily="66" charset="0"/>
              </a:rPr>
              <a:t> yüksek)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Medikal tedaviye dirençli ciddi DMS hastalarında ilk seçenek MVR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Son zamanlarda </a:t>
            </a:r>
            <a:r>
              <a:rPr lang="tr-TR" sz="2400" dirty="0" err="1">
                <a:latin typeface="Comic Sans MS" panose="030F0902030302020204" pitchFamily="66" charset="0"/>
              </a:rPr>
              <a:t>valve</a:t>
            </a:r>
            <a:r>
              <a:rPr lang="tr-TR" sz="2400" dirty="0">
                <a:latin typeface="Comic Sans MS" panose="030F0902030302020204" pitchFamily="66" charset="0"/>
              </a:rPr>
              <a:t>-in-MAC yeni bir tedavi seçeneği olmuştur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pple Symbols" panose="02000000000000000000" pitchFamily="2" charset="-79"/>
              <a:buChar char="⦿"/>
            </a:pPr>
            <a:r>
              <a:rPr lang="tr-TR" sz="2400" dirty="0">
                <a:latin typeface="Comic Sans MS" panose="030F0902030302020204" pitchFamily="66" charset="0"/>
              </a:rPr>
              <a:t>Cerrahi için yüksek riskli olan ve anatomik uygunluğu olanlarda uygulanabilir</a:t>
            </a:r>
          </a:p>
        </p:txBody>
      </p:sp>
    </p:spTree>
    <p:extLst>
      <p:ext uri="{BB962C8B-B14F-4D97-AF65-F5344CB8AC3E}">
        <p14:creationId xmlns:p14="http://schemas.microsoft.com/office/powerpoint/2010/main" val="2212103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 Metin kutusu">
            <a:extLst>
              <a:ext uri="{FF2B5EF4-FFF2-40B4-BE49-F238E27FC236}">
                <a16:creationId xmlns:a16="http://schemas.microsoft.com/office/drawing/2014/main" id="{3FB79766-9E3F-D44C-9C12-60C1F0A30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800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n-TR" sz="4800" b="1" dirty="0">
                <a:solidFill>
                  <a:srgbClr val="0000D5"/>
                </a:solidFill>
                <a:latin typeface="Comic Sans MS" panose="030F0902030302020204" pitchFamily="66" charset="0"/>
              </a:rPr>
              <a:t>Soru ve Katkılarınız</a:t>
            </a:r>
          </a:p>
        </p:txBody>
      </p:sp>
    </p:spTree>
    <p:extLst>
      <p:ext uri="{BB962C8B-B14F-4D97-AF65-F5344CB8AC3E}">
        <p14:creationId xmlns:p14="http://schemas.microsoft.com/office/powerpoint/2010/main" val="344223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Tanı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Kardiyak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kateterizasyon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36BCE4D-DCE5-D708-A3C8-F41C22135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06" y="993863"/>
            <a:ext cx="11122587" cy="5420686"/>
          </a:xfrm>
          <a:prstGeom prst="rect">
            <a:avLst/>
          </a:prstGeom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03FBC8F2-FD45-0B6C-CAED-856345968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Sud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K,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et.al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Circulation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2016;133:1594-1604.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0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5D5216-DD40-8A43-8C81-DDA47DBED8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Tanım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ve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sınıflama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: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Resim 1" descr="tablo içeren bir resim&#10;&#10;Açıklama otomatik olarak oluşturuldu">
            <a:extLst>
              <a:ext uri="{FF2B5EF4-FFF2-40B4-BE49-F238E27FC236}">
                <a16:creationId xmlns:a16="http://schemas.microsoft.com/office/drawing/2014/main" id="{F62225FA-139B-AF7A-E2B7-C411CA88D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774" y="877759"/>
            <a:ext cx="6364451" cy="5636180"/>
          </a:xfrm>
          <a:prstGeom prst="rect">
            <a:avLst/>
          </a:prstGeom>
        </p:spPr>
      </p:pic>
      <p:sp>
        <p:nvSpPr>
          <p:cNvPr id="4" name="Halka 3">
            <a:extLst>
              <a:ext uri="{FF2B5EF4-FFF2-40B4-BE49-F238E27FC236}">
                <a16:creationId xmlns:a16="http://schemas.microsoft.com/office/drawing/2014/main" id="{66F73C87-D1AF-82EB-5C13-BA2201D53FDD}"/>
              </a:ext>
            </a:extLst>
          </p:cNvPr>
          <p:cNvSpPr/>
          <p:nvPr/>
        </p:nvSpPr>
        <p:spPr>
          <a:xfrm>
            <a:off x="4495055" y="1419782"/>
            <a:ext cx="1600944" cy="1898605"/>
          </a:xfrm>
          <a:prstGeom prst="donut">
            <a:avLst>
              <a:gd name="adj" fmla="val 14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5" name="Halka 4">
            <a:extLst>
              <a:ext uri="{FF2B5EF4-FFF2-40B4-BE49-F238E27FC236}">
                <a16:creationId xmlns:a16="http://schemas.microsoft.com/office/drawing/2014/main" id="{86574B4F-8798-FDFC-8EB8-4FF75B401825}"/>
              </a:ext>
            </a:extLst>
          </p:cNvPr>
          <p:cNvSpPr/>
          <p:nvPr/>
        </p:nvSpPr>
        <p:spPr>
          <a:xfrm>
            <a:off x="7677281" y="1530395"/>
            <a:ext cx="1600944" cy="1898605"/>
          </a:xfrm>
          <a:prstGeom prst="donut">
            <a:avLst>
              <a:gd name="adj" fmla="val 14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6" name="Halka 5">
            <a:extLst>
              <a:ext uri="{FF2B5EF4-FFF2-40B4-BE49-F238E27FC236}">
                <a16:creationId xmlns:a16="http://schemas.microsoft.com/office/drawing/2014/main" id="{7815FB18-309A-AECA-6307-5554DB9D108C}"/>
              </a:ext>
            </a:extLst>
          </p:cNvPr>
          <p:cNvSpPr/>
          <p:nvPr/>
        </p:nvSpPr>
        <p:spPr>
          <a:xfrm>
            <a:off x="4495055" y="3906538"/>
            <a:ext cx="1600944" cy="579215"/>
          </a:xfrm>
          <a:prstGeom prst="donut">
            <a:avLst>
              <a:gd name="adj" fmla="val 14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7" name="Halka 6">
            <a:extLst>
              <a:ext uri="{FF2B5EF4-FFF2-40B4-BE49-F238E27FC236}">
                <a16:creationId xmlns:a16="http://schemas.microsoft.com/office/drawing/2014/main" id="{B6F60535-2094-48EF-1AD4-ED9050ABC828}"/>
              </a:ext>
            </a:extLst>
          </p:cNvPr>
          <p:cNvSpPr/>
          <p:nvPr/>
        </p:nvSpPr>
        <p:spPr>
          <a:xfrm>
            <a:off x="7862603" y="5029061"/>
            <a:ext cx="1600944" cy="1224255"/>
          </a:xfrm>
          <a:prstGeom prst="donut">
            <a:avLst>
              <a:gd name="adj" fmla="val 146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99272904-EAB8-B240-D856-10BE1ED7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Al‐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Taweel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Echocardiography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2019;36:1901–1909. .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graphicFrame>
        <p:nvGraphicFramePr>
          <p:cNvPr id="5" name="Tablo 5">
            <a:extLst>
              <a:ext uri="{FF2B5EF4-FFF2-40B4-BE49-F238E27FC236}">
                <a16:creationId xmlns:a16="http://schemas.microsoft.com/office/drawing/2014/main" id="{72CD1630-AF6D-3EE1-EE78-50F86A438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586097"/>
              </p:ext>
            </p:extLst>
          </p:nvPr>
        </p:nvGraphicFramePr>
        <p:xfrm>
          <a:off x="0" y="0"/>
          <a:ext cx="12192000" cy="653065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45776">
                  <a:extLst>
                    <a:ext uri="{9D8B030D-6E8A-4147-A177-3AD203B41FA5}">
                      <a16:colId xmlns:a16="http://schemas.microsoft.com/office/drawing/2014/main" val="552590595"/>
                    </a:ext>
                  </a:extLst>
                </a:gridCol>
                <a:gridCol w="4726983">
                  <a:extLst>
                    <a:ext uri="{9D8B030D-6E8A-4147-A177-3AD203B41FA5}">
                      <a16:colId xmlns:a16="http://schemas.microsoft.com/office/drawing/2014/main" val="1531928031"/>
                    </a:ext>
                  </a:extLst>
                </a:gridCol>
                <a:gridCol w="5419241">
                  <a:extLst>
                    <a:ext uri="{9D8B030D-6E8A-4147-A177-3AD203B41FA5}">
                      <a16:colId xmlns:a16="http://schemas.microsoft.com/office/drawing/2014/main" val="3378985490"/>
                    </a:ext>
                  </a:extLst>
                </a:gridCol>
              </a:tblGrid>
              <a:tr h="7044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2400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Rheumatic MS </a:t>
                      </a:r>
                      <a:endParaRPr lang="en-GB" sz="2800" noProof="0" dirty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kern="1200" noProof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Degenerative MS </a:t>
                      </a:r>
                      <a:endParaRPr lang="en-GB" sz="2800" noProof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725281"/>
                  </a:ext>
                </a:extLst>
              </a:tr>
              <a:tr h="2561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Leaflet mobility</a:t>
                      </a:r>
                      <a:endParaRPr lang="en-GB" sz="2400" b="1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Depends on the severity, ranges from mobile to reduced mobility, typically at the tips, decreased basal leaflet motion in later stages </a:t>
                      </a:r>
                      <a:endParaRPr lang="en-GB" sz="2200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Restricted mobility, usually the tips are free from calcification with preserved mobility </a:t>
                      </a:r>
                      <a:endParaRPr lang="en-GB" sz="2200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478482"/>
                  </a:ext>
                </a:extLst>
              </a:tr>
              <a:tr h="15751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Calcification</a:t>
                      </a:r>
                      <a:r>
                        <a:rPr lang="en-GB" sz="2400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 </a:t>
                      </a:r>
                      <a:endParaRPr lang="en-GB" sz="2400" noProof="0" dirty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Calcification is late, involves valvular and sub‐valvular areas </a:t>
                      </a:r>
                      <a:endParaRPr lang="en-GB" sz="2200" noProof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Calcification involves mitral annulus and extends to the mitral leaflets, myocardium and epicardium </a:t>
                      </a:r>
                      <a:endParaRPr lang="en-GB" sz="2200" noProof="0"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935522"/>
                  </a:ext>
                </a:extLst>
              </a:tr>
              <a:tr h="1689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Valve commissures</a:t>
                      </a:r>
                      <a:endParaRPr lang="en-GB" sz="2400" b="1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Fused </a:t>
                      </a:r>
                      <a:endParaRPr lang="en-GB" sz="2200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kern="1200" noProof="0" dirty="0"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Rarely fused</a:t>
                      </a:r>
                      <a:endParaRPr lang="en-GB" sz="2200" noProof="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947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272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iç mekan, siyah içeren bir resim&#10;&#10;Açıklama otomatik olarak oluşturuldu">
            <a:extLst>
              <a:ext uri="{FF2B5EF4-FFF2-40B4-BE49-F238E27FC236}">
                <a16:creationId xmlns:a16="http://schemas.microsoft.com/office/drawing/2014/main" id="{2995B1FC-DAB6-169D-7249-44C1D799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5" y="1882911"/>
            <a:ext cx="12195875" cy="3642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50634A-CFEA-3DFA-8FD9-772A5FB4E8A5}"/>
              </a:ext>
            </a:extLst>
          </p:cNvPr>
          <p:cNvSpPr txBox="1"/>
          <p:nvPr/>
        </p:nvSpPr>
        <p:spPr>
          <a:xfrm>
            <a:off x="3223647" y="990482"/>
            <a:ext cx="5238428" cy="667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800" b="1" dirty="0" err="1">
                <a:latin typeface="Comic Sans MS" panose="030F0902030302020204" pitchFamily="66" charset="0"/>
              </a:rPr>
              <a:t>Romatizmal</a:t>
            </a:r>
            <a:r>
              <a:rPr lang="tr-TR" sz="2800" b="1" dirty="0">
                <a:latin typeface="Comic Sans MS" panose="030F0902030302020204" pitchFamily="66" charset="0"/>
              </a:rPr>
              <a:t> mitral </a:t>
            </a:r>
            <a:r>
              <a:rPr lang="tr-TR" sz="2800" b="1" dirty="0" err="1">
                <a:latin typeface="Comic Sans MS" panose="030F0902030302020204" pitchFamily="66" charset="0"/>
              </a:rPr>
              <a:t>stenoz</a:t>
            </a:r>
            <a:endParaRPr lang="tr-TR" sz="2800" b="1" dirty="0">
              <a:latin typeface="Comic Sans MS" panose="030F0902030302020204" pitchFamily="66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A52F2AB-2F3A-6BC2-B7DD-EDB0ED113963}"/>
              </a:ext>
            </a:extLst>
          </p:cNvPr>
          <p:cNvSpPr txBox="1"/>
          <p:nvPr/>
        </p:nvSpPr>
        <p:spPr>
          <a:xfrm>
            <a:off x="1957541" y="5614628"/>
            <a:ext cx="8273042" cy="626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600" dirty="0">
                <a:latin typeface="Comic Sans MS" panose="030F0902030302020204" pitchFamily="66" charset="0"/>
              </a:rPr>
              <a:t>Uçlarda kalınlaşma ve </a:t>
            </a:r>
            <a:r>
              <a:rPr lang="tr-TR" sz="2600" dirty="0" err="1">
                <a:latin typeface="Comic Sans MS" panose="030F0902030302020204" pitchFamily="66" charset="0"/>
              </a:rPr>
              <a:t>komissüral</a:t>
            </a:r>
            <a:r>
              <a:rPr lang="tr-TR" sz="2600" dirty="0">
                <a:latin typeface="Comic Sans MS" panose="030F0902030302020204" pitchFamily="66" charset="0"/>
              </a:rPr>
              <a:t> füzyon 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0CE558DA-53CD-C902-A565-E1AC8EA43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Al‐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Taweel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Echocardiography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. 2019;36:1901–1909. .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C903A0-2D4C-4E66-72CB-7A321285F2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Romatizmal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MS /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Dejeneratif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MS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9500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 descr="metin, siyah, resim, cam içeren bir resim&#10;&#10;Açıklama otomatik olarak oluşturuldu">
            <a:extLst>
              <a:ext uri="{FF2B5EF4-FFF2-40B4-BE49-F238E27FC236}">
                <a16:creationId xmlns:a16="http://schemas.microsoft.com/office/drawing/2014/main" id="{D2604D2E-6B29-982C-F665-8F8B57373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" y="1572639"/>
            <a:ext cx="11249891" cy="4132772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EE5118E-0981-EE24-ECA8-709F87FD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38554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Oktay AA, et al.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Curr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Probl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tr-TR" sz="1600" dirty="0" err="1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Cardiol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2017;42:71–100 </a:t>
            </a:r>
            <a:endParaRPr lang="tr-TR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3E4E8B5-8F61-227F-139C-182E9BF2B3D8}"/>
              </a:ext>
            </a:extLst>
          </p:cNvPr>
          <p:cNvSpPr txBox="1"/>
          <p:nvPr/>
        </p:nvSpPr>
        <p:spPr>
          <a:xfrm>
            <a:off x="3209792" y="891614"/>
            <a:ext cx="5238428" cy="667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800" b="1" dirty="0" err="1">
                <a:latin typeface="Comic Sans MS" panose="030F0902030302020204" pitchFamily="66" charset="0"/>
              </a:rPr>
              <a:t>Dejeneratif</a:t>
            </a:r>
            <a:r>
              <a:rPr lang="tr-TR" sz="2800" b="1" dirty="0">
                <a:latin typeface="Comic Sans MS" panose="030F0902030302020204" pitchFamily="66" charset="0"/>
              </a:rPr>
              <a:t> mitral </a:t>
            </a:r>
            <a:r>
              <a:rPr lang="tr-TR" sz="2800" b="1" dirty="0" err="1">
                <a:latin typeface="Comic Sans MS" panose="030F0902030302020204" pitchFamily="66" charset="0"/>
              </a:rPr>
              <a:t>stenoz</a:t>
            </a:r>
            <a:endParaRPr lang="tr-TR" sz="2800" b="1" dirty="0">
              <a:latin typeface="Comic Sans MS" panose="030F09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F0D0CA-1810-E8BA-2682-3D323F209C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Romatizmal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MS /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Dejeneratif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MS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4DEA36C-5BDE-0DB4-167A-9BF55BE30777}"/>
              </a:ext>
            </a:extLst>
          </p:cNvPr>
          <p:cNvSpPr txBox="1"/>
          <p:nvPr/>
        </p:nvSpPr>
        <p:spPr>
          <a:xfrm>
            <a:off x="235526" y="5804966"/>
            <a:ext cx="11720945" cy="6261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tr-TR" sz="2600" dirty="0">
                <a:latin typeface="Comic Sans MS" panose="030F0902030302020204" pitchFamily="66" charset="0"/>
              </a:rPr>
              <a:t>MAC, </a:t>
            </a:r>
            <a:r>
              <a:rPr lang="tr-TR" sz="2600" dirty="0" err="1">
                <a:latin typeface="Comic Sans MS" panose="030F0902030302020204" pitchFamily="66" charset="0"/>
              </a:rPr>
              <a:t>liflet</a:t>
            </a:r>
            <a:r>
              <a:rPr lang="tr-TR" sz="2600" dirty="0">
                <a:latin typeface="Comic Sans MS" panose="030F0902030302020204" pitchFamily="66" charset="0"/>
              </a:rPr>
              <a:t> tabanından başlayan kalsifikasyon, </a:t>
            </a:r>
            <a:r>
              <a:rPr lang="tr-TR" sz="2600" dirty="0" err="1">
                <a:latin typeface="Comic Sans MS" panose="030F0902030302020204" pitchFamily="66" charset="0"/>
              </a:rPr>
              <a:t>komissüral</a:t>
            </a:r>
            <a:r>
              <a:rPr lang="tr-TR" sz="2600" dirty="0">
                <a:latin typeface="Comic Sans MS" panose="030F0902030302020204" pitchFamily="66" charset="0"/>
              </a:rPr>
              <a:t> füzyon yok </a:t>
            </a:r>
          </a:p>
        </p:txBody>
      </p:sp>
    </p:spTree>
    <p:extLst>
      <p:ext uri="{BB962C8B-B14F-4D97-AF65-F5344CB8AC3E}">
        <p14:creationId xmlns:p14="http://schemas.microsoft.com/office/powerpoint/2010/main" val="156695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57414912">
            <a:extLst>
              <a:ext uri="{FF2B5EF4-FFF2-40B4-BE49-F238E27FC236}">
                <a16:creationId xmlns:a16="http://schemas.microsoft.com/office/drawing/2014/main" id="{E5809021-2243-744D-9171-93137CEE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9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EE5118E-0981-EE24-ECA8-709F87FD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30654"/>
            <a:ext cx="12192000" cy="369332"/>
          </a:xfrm>
          <a:prstGeom prst="rect">
            <a:avLst/>
          </a:prstGeom>
          <a:solidFill>
            <a:srgbClr val="48A4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tr-TR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Cheng</a:t>
            </a:r>
            <a:r>
              <a:rPr lang="tr-TR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R</a:t>
            </a:r>
            <a:r>
              <a:rPr lang="tr-TR" sz="16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Curr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Cardiol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tr-TR" sz="18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Rep</a:t>
            </a:r>
            <a:r>
              <a:rPr lang="tr-TR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2021 23: 148 </a:t>
            </a:r>
            <a:endParaRPr lang="tr-TR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AF0D0CA-1810-E8BA-2682-3D323F209C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77759"/>
          </a:xfrm>
          <a:prstGeom prst="rect">
            <a:avLst/>
          </a:prstGeom>
          <a:solidFill>
            <a:srgbClr val="48A400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Dejeneratif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 MS (3D </a:t>
            </a:r>
            <a:r>
              <a:rPr lang="en-US" sz="4000" b="1" dirty="0" err="1">
                <a:solidFill>
                  <a:schemeClr val="bg1"/>
                </a:solidFill>
                <a:latin typeface="Comic Sans MS"/>
                <a:cs typeface="Comic Sans MS"/>
              </a:rPr>
              <a:t>ekokardiyografi</a:t>
            </a:r>
            <a:r>
              <a:rPr lang="en-US" sz="4000" b="1" dirty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en-US" sz="4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486DE7E-FEC5-858E-8617-FDB250C1F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623" y="883498"/>
            <a:ext cx="5936754" cy="5647156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E75E74D3-1D82-13E4-71A9-AAF66ABEAC27}"/>
              </a:ext>
            </a:extLst>
          </p:cNvPr>
          <p:cNvSpPr txBox="1"/>
          <p:nvPr/>
        </p:nvSpPr>
        <p:spPr>
          <a:xfrm>
            <a:off x="9322885" y="3191857"/>
            <a:ext cx="2610606" cy="16930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tr-TR" sz="2400" b="1" dirty="0" err="1">
                <a:latin typeface="Comic Sans MS" panose="030F0902030302020204" pitchFamily="66" charset="0"/>
              </a:rPr>
              <a:t>Anulus</a:t>
            </a:r>
            <a:r>
              <a:rPr lang="tr-TR" sz="2400" b="1" dirty="0">
                <a:latin typeface="Comic Sans MS" panose="030F0902030302020204" pitchFamily="66" charset="0"/>
              </a:rPr>
              <a:t> (&gt;270</a:t>
            </a:r>
            <a:r>
              <a:rPr lang="tr-TR" sz="2400" b="1" baseline="30000" dirty="0">
                <a:latin typeface="Comic Sans MS" panose="030F0902030302020204" pitchFamily="66" charset="0"/>
              </a:rPr>
              <a:t>0</a:t>
            </a:r>
            <a:r>
              <a:rPr lang="tr-TR" sz="2400" b="1" dirty="0">
                <a:latin typeface="Comic Sans MS" panose="030F0902030302020204" pitchFamily="66" charset="0"/>
              </a:rPr>
              <a:t>)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</a:pPr>
            <a:r>
              <a:rPr lang="tr-TR" sz="2400" b="1" dirty="0" err="1">
                <a:latin typeface="Comic Sans MS" panose="030F0902030302020204" pitchFamily="66" charset="0"/>
              </a:rPr>
              <a:t>Liflet</a:t>
            </a:r>
            <a:r>
              <a:rPr lang="tr-TR" sz="2400" b="1" dirty="0">
                <a:latin typeface="Comic Sans MS" panose="030F0902030302020204" pitchFamily="66" charset="0"/>
              </a:rPr>
              <a:t> Kalsifikasyonu</a:t>
            </a:r>
          </a:p>
        </p:txBody>
      </p:sp>
    </p:spTree>
    <p:extLst>
      <p:ext uri="{BB962C8B-B14F-4D97-AF65-F5344CB8AC3E}">
        <p14:creationId xmlns:p14="http://schemas.microsoft.com/office/powerpoint/2010/main" val="2248857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76062</TotalTime>
  <Words>795</Words>
  <Application>Microsoft Office PowerPoint</Application>
  <PresentationFormat>Widescreen</PresentationFormat>
  <Paragraphs>151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Apple Symbols</vt:lpstr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ACC/AHA Kapak Hastalıkları Klavuzu-III:  Triküspit Kapak Hastalıkları</dc:title>
  <dc:creator>Hatice Kübra BOZKURT</dc:creator>
  <cp:lastModifiedBy>User</cp:lastModifiedBy>
  <cp:revision>2403</cp:revision>
  <cp:lastPrinted>2021-11-07T08:27:22Z</cp:lastPrinted>
  <dcterms:created xsi:type="dcterms:W3CDTF">2021-02-06T03:08:49Z</dcterms:created>
  <dcterms:modified xsi:type="dcterms:W3CDTF">2022-12-10T06:21:27Z</dcterms:modified>
</cp:coreProperties>
</file>